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Nuni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Nunito-italic.fntdata"/><Relationship Id="rId10" Type="http://schemas.openxmlformats.org/officeDocument/2006/relationships/slide" Target="slides/slide5.xml"/><Relationship Id="rId32" Type="http://schemas.openxmlformats.org/officeDocument/2006/relationships/font" Target="fonts/Nuni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Nuni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3f402def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3f402def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3f402def0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3f402def0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3f402def0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3f402def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50763e5f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50763e5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3f402def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3f402def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3f402def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3f402def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3f402def0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3f402def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3f402def0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43f402def0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3f402def0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3f402def0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43f402def0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43f402def0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3f402def0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3f402def0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3f402def0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43f402def0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3f402def0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43f402def0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450763e5f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450763e5f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3f402def0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3f402def0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3f402def0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3f402def0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441b0837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441b0837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3f402def0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3f402def0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3f402def0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3f402def0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3f402de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3f402de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3f402def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3f402def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3f402def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3f402def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3f402def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3f402def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3f402def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3f402def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Relationship Id="rId4" Type="http://schemas.openxmlformats.org/officeDocument/2006/relationships/image" Target="../media/image9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columbianeurology.org/neurology/staywell/document.php?id=33905" TargetMode="External"/><Relationship Id="rId4" Type="http://schemas.openxmlformats.org/officeDocument/2006/relationships/hyperlink" Target="https://wylecz.to/uklad-nerwowy-i-psychiatria/jak-dziala-alkohol/" TargetMode="External"/><Relationship Id="rId5" Type="http://schemas.openxmlformats.org/officeDocument/2006/relationships/hyperlink" Target="http://www.neurobiopsychologia.pl/index.php/2016/02/05/co-to-w-ogole-jest-neuropsychologia/" TargetMode="External"/><Relationship Id="rId6" Type="http://schemas.openxmlformats.org/officeDocument/2006/relationships/image" Target="../media/image1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zdrowie.gazeta.pl/Zdrowie/7,140283,23649282,hormony-co-to-gdzie-powstaja-dzialanie-hormonow-i-zaburzenia.html" TargetMode="External"/><Relationship Id="rId4" Type="http://schemas.openxmlformats.org/officeDocument/2006/relationships/hyperlink" Target="https://www.focus.pl/artykul/nootropy" TargetMode="External"/><Relationship Id="rId5" Type="http://schemas.openxmlformats.org/officeDocument/2006/relationships/hyperlink" Target="https://arxiv.org/abs/1809.08632" TargetMode="External"/><Relationship Id="rId6" Type="http://schemas.openxmlformats.org/officeDocument/2006/relationships/image" Target="../media/image20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Relationship Id="rId4" Type="http://schemas.openxmlformats.org/officeDocument/2006/relationships/image" Target="../media/image1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jp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253475" y="169450"/>
            <a:ext cx="8520600" cy="16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7200"/>
              <a:t>NS&amp;AI</a:t>
            </a:r>
            <a:endParaRPr sz="7200"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33125" y="27710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/>
              <a:t>Spotkanie organizacyjne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/>
          <p:nvPr>
            <p:ph type="title"/>
          </p:nvPr>
        </p:nvSpPr>
        <p:spPr>
          <a:xfrm>
            <a:off x="367775" y="6344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Modelowanie OUN</a:t>
            </a:r>
            <a:endParaRPr/>
          </a:p>
        </p:txBody>
      </p:sp>
      <p:sp>
        <p:nvSpPr>
          <p:cNvPr id="191" name="Google Shape;191;p2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75125"/>
            <a:ext cx="4909400" cy="306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1500" y="-12"/>
            <a:ext cx="4762500" cy="416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"/>
          <p:cNvSpPr txBox="1"/>
          <p:nvPr>
            <p:ph type="title"/>
          </p:nvPr>
        </p:nvSpPr>
        <p:spPr>
          <a:xfrm>
            <a:off x="311700" y="438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Wybrane słowa-klucze związane z NS</a:t>
            </a:r>
            <a:endParaRPr/>
          </a:p>
        </p:txBody>
      </p:sp>
      <p:sp>
        <p:nvSpPr>
          <p:cNvPr id="199" name="Google Shape;199;p2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Potencjał czynnościowy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l"/>
              <a:t>OUN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l"/>
              <a:t>Szlaki poznawcze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l"/>
              <a:t>Farmakologia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l"/>
              <a:t>PET, fMRI, EEG, NIRS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5150" y="1068300"/>
            <a:ext cx="5832549" cy="32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Proponowane tematy NS</a:t>
            </a:r>
            <a:endParaRPr/>
          </a:p>
        </p:txBody>
      </p:sp>
      <p:sp>
        <p:nvSpPr>
          <p:cNvPr id="206" name="Google Shape;206;p24"/>
          <p:cNvSpPr txBox="1"/>
          <p:nvPr>
            <p:ph idx="1" type="body"/>
          </p:nvPr>
        </p:nvSpPr>
        <p:spPr>
          <a:xfrm>
            <a:off x="310800" y="172987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Neurologiczne podstawy: Alzheimera</a:t>
            </a:r>
            <a:r>
              <a:rPr lang="pl" u="sng">
                <a:solidFill>
                  <a:schemeClr val="hlink"/>
                </a:solidFill>
                <a:hlinkClick r:id="rId3"/>
              </a:rPr>
              <a:t>[1]</a:t>
            </a:r>
            <a:r>
              <a:rPr lang="pl"/>
              <a:t>, Schizofrenii, ADHD, Depresji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Znane lezje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Ciekawe struktury w OUN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Działanie substancji psychoaktywnych</a:t>
            </a:r>
            <a:r>
              <a:rPr lang="pl" u="sng">
                <a:solidFill>
                  <a:schemeClr val="hlink"/>
                </a:solidFill>
                <a:hlinkClick r:id="rId4"/>
              </a:rPr>
              <a:t>[1]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Neuropsychologia zbawieniem dla psychologi</a:t>
            </a:r>
            <a:r>
              <a:rPr lang="pl">
                <a:solidFill>
                  <a:srgbClr val="000000"/>
                </a:solidFill>
              </a:rPr>
              <a:t>i?</a:t>
            </a:r>
            <a:r>
              <a:rPr lang="pl" u="sng">
                <a:solidFill>
                  <a:schemeClr val="hlink"/>
                </a:solidFill>
                <a:hlinkClick r:id="rId5"/>
              </a:rPr>
              <a:t>[1]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Czy przedrostek neuro- urzetelnia / unaukowia dziedzinę?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Działanie PET, EEG, fMRI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1625" y="1591125"/>
            <a:ext cx="3552375" cy="35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/>
          <p:nvPr>
            <p:ph type="title"/>
          </p:nvPr>
        </p:nvSpPr>
        <p:spPr>
          <a:xfrm>
            <a:off x="120400" y="243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Proponowane tematy 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Hormony w naszym życiu </a:t>
            </a:r>
            <a:r>
              <a:rPr lang="pl" u="sng">
                <a:solidFill>
                  <a:schemeClr val="hlink"/>
                </a:solidFill>
                <a:hlinkClick r:id="rId3"/>
              </a:rPr>
              <a:t>[1]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Nootropy: Git czy Shit?</a:t>
            </a:r>
            <a:r>
              <a:rPr lang="pl" u="sng">
                <a:solidFill>
                  <a:schemeClr val="hlink"/>
                </a:solidFill>
                <a:hlinkClick r:id="rId4"/>
              </a:rPr>
              <a:t>[1]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BrainNet</a:t>
            </a:r>
            <a:r>
              <a:rPr lang="pl" u="sng">
                <a:solidFill>
                  <a:schemeClr val="hlink"/>
                </a:solidFill>
                <a:hlinkClick r:id="rId5"/>
              </a:rPr>
              <a:t>[1]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Neurolog vs Neuropsycholog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Enteogeny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Neuroteologia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Attention</a:t>
            </a:r>
            <a:endParaRPr/>
          </a:p>
        </p:txBody>
      </p:sp>
      <p:pic>
        <p:nvPicPr>
          <p:cNvPr id="214" name="Google Shape;21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66875"/>
            <a:ext cx="4572000" cy="3419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/>
          <p:nvPr>
            <p:ph type="title"/>
          </p:nvPr>
        </p:nvSpPr>
        <p:spPr>
          <a:xfrm>
            <a:off x="311700" y="398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3600"/>
              <a:t>Czym jest AI</a:t>
            </a:r>
            <a:endParaRPr sz="3600"/>
          </a:p>
        </p:txBody>
      </p:sp>
      <p:sp>
        <p:nvSpPr>
          <p:cNvPr id="220" name="Google Shape;220;p26"/>
          <p:cNvSpPr txBox="1"/>
          <p:nvPr>
            <p:ph idx="1" type="body"/>
          </p:nvPr>
        </p:nvSpPr>
        <p:spPr>
          <a:xfrm>
            <a:off x="223875" y="25109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/>
              <a:t>Artificial I</a:t>
            </a:r>
            <a:r>
              <a:rPr lang="pl" sz="1800"/>
              <a:t>ntelligence</a:t>
            </a:r>
            <a:r>
              <a:rPr lang="pl" sz="1800"/>
              <a:t>(Sztuczna Inteligencja) - kolektyw nauk starający się uchwycić procesy poznawcze/wykonawcze, modelując je własnoręcznie.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l" sz="1800"/>
              <a:t>D</a:t>
            </a:r>
            <a:r>
              <a:rPr lang="pl" sz="1800"/>
              <a:t>ział informatyki zajmujący się rozwiązywaniem problemów, które nie są efektywnie algorytmizowalne.(skopiowana definicja)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l" sz="1800"/>
              <a:t>W jej skład wchodzą: informatyka, psychologia, kognitywistyka, neurologia… </a:t>
            </a:r>
            <a:endParaRPr sz="1800"/>
          </a:p>
        </p:txBody>
      </p:sp>
      <p:pic>
        <p:nvPicPr>
          <p:cNvPr id="221" name="Google Shape;2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0675" y="291588"/>
            <a:ext cx="4057650" cy="22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/>
          <p:nvPr>
            <p:ph type="title"/>
          </p:nvPr>
        </p:nvSpPr>
        <p:spPr>
          <a:xfrm>
            <a:off x="819150" y="3068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3600"/>
              <a:t>A takie coś po co?</a:t>
            </a:r>
            <a:endParaRPr sz="3600"/>
          </a:p>
        </p:txBody>
      </p:sp>
      <p:sp>
        <p:nvSpPr>
          <p:cNvPr id="227" name="Google Shape;227;p2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762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/>
          <p:nvPr>
            <p:ph type="title"/>
          </p:nvPr>
        </p:nvSpPr>
        <p:spPr>
          <a:xfrm>
            <a:off x="238125" y="331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3600"/>
              <a:t>Czemu takie rozróżnienie?</a:t>
            </a:r>
            <a:endParaRPr sz="3600"/>
          </a:p>
        </p:txBody>
      </p:sp>
      <p:sp>
        <p:nvSpPr>
          <p:cNvPr id="234" name="Google Shape;234;p2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0" y="961675"/>
            <a:ext cx="7356224" cy="418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/>
          <p:nvPr>
            <p:ph type="title"/>
          </p:nvPr>
        </p:nvSpPr>
        <p:spPr>
          <a:xfrm>
            <a:off x="374550" y="423325"/>
            <a:ext cx="79503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3600"/>
              <a:t>Wybrane słowa-klucze związane z AI</a:t>
            </a:r>
            <a:endParaRPr sz="3600"/>
          </a:p>
        </p:txBody>
      </p:sp>
      <p:sp>
        <p:nvSpPr>
          <p:cNvPr id="241" name="Google Shape;241;p29"/>
          <p:cNvSpPr txBox="1"/>
          <p:nvPr>
            <p:ph idx="1" type="body"/>
          </p:nvPr>
        </p:nvSpPr>
        <p:spPr>
          <a:xfrm>
            <a:off x="311700" y="1152475"/>
            <a:ext cx="8520600" cy="39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 sz="1400"/>
              <a:t>Uczenie maszynowe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 sz="1400"/>
              <a:t>Rozpoznawanie Obrazów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 sz="1400"/>
              <a:t>NLP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 sz="1400"/>
              <a:t>OCR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 sz="1400"/>
              <a:t>Data Mining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 sz="1400"/>
              <a:t>Systemy Ekspertowe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 sz="1400"/>
              <a:t>Sztuczne sieci neuronowe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 sz="1400"/>
              <a:t>RI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 sz="1400"/>
              <a:t>ASR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 sz="1400"/>
              <a:t>GAN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 sz="1400"/>
              <a:t>Roboty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 sz="1400"/>
              <a:t>Eksterminacja ludzkości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 sz="1400"/>
              <a:t>Elon Musk</a:t>
            </a:r>
            <a:endParaRPr sz="1400"/>
          </a:p>
        </p:txBody>
      </p:sp>
      <p:pic>
        <p:nvPicPr>
          <p:cNvPr id="242" name="Google Shape;242;p29"/>
          <p:cNvPicPr preferRelativeResize="0"/>
          <p:nvPr/>
        </p:nvPicPr>
        <p:blipFill rotWithShape="1">
          <a:blip r:embed="rId3">
            <a:alphaModFix/>
          </a:blip>
          <a:srcRect b="0" l="17596" r="17874" t="990"/>
          <a:stretch/>
        </p:blipFill>
        <p:spPr>
          <a:xfrm>
            <a:off x="3812475" y="1152475"/>
            <a:ext cx="4354250" cy="368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"/>
          <p:cNvSpPr txBox="1"/>
          <p:nvPr>
            <p:ph type="title"/>
          </p:nvPr>
        </p:nvSpPr>
        <p:spPr>
          <a:xfrm>
            <a:off x="848275" y="4160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3600"/>
              <a:t>Uczenie maszynowe</a:t>
            </a:r>
            <a:endParaRPr sz="3600"/>
          </a:p>
        </p:txBody>
      </p:sp>
      <p:sp>
        <p:nvSpPr>
          <p:cNvPr id="248" name="Google Shape;248;p3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88528"/>
            <a:ext cx="9144000" cy="4028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5110650" cy="326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7513" y="1600200"/>
            <a:ext cx="6086475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ctrTitle"/>
          </p:nvPr>
        </p:nvSpPr>
        <p:spPr>
          <a:xfrm>
            <a:off x="204700" y="127075"/>
            <a:ext cx="8520600" cy="9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Po co koło?</a:t>
            </a:r>
            <a:endParaRPr/>
          </a:p>
        </p:txBody>
      </p:sp>
      <p:sp>
        <p:nvSpPr>
          <p:cNvPr id="135" name="Google Shape;135;p14"/>
          <p:cNvSpPr txBox="1"/>
          <p:nvPr>
            <p:ph idx="1" type="subTitle"/>
          </p:nvPr>
        </p:nvSpPr>
        <p:spPr>
          <a:xfrm>
            <a:off x="311700" y="1652075"/>
            <a:ext cx="8520600" cy="20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/>
              <a:t>Niby jest: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/>
              <a:t>Koło Uczenia Maszynowego(MIM)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/>
              <a:t>Koło </a:t>
            </a:r>
            <a:r>
              <a:rPr lang="pl" sz="2400"/>
              <a:t>Neuropsychologii</a:t>
            </a:r>
            <a:r>
              <a:rPr lang="pl" sz="2400"/>
              <a:t>(Psych)</a:t>
            </a:r>
            <a:endParaRPr sz="2400"/>
          </a:p>
        </p:txBody>
      </p:sp>
      <p:pic>
        <p:nvPicPr>
          <p:cNvPr id="136" name="Google Shape;13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9150" y="918475"/>
            <a:ext cx="2973151" cy="396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3600"/>
              <a:t>Proponowane tematy AI</a:t>
            </a:r>
            <a:endParaRPr sz="3600"/>
          </a:p>
        </p:txBody>
      </p:sp>
      <p:sp>
        <p:nvSpPr>
          <p:cNvPr id="263" name="Google Shape;263;p32"/>
          <p:cNvSpPr txBox="1"/>
          <p:nvPr>
            <p:ph idx="1" type="body"/>
          </p:nvPr>
        </p:nvSpPr>
        <p:spPr>
          <a:xfrm>
            <a:off x="906100" y="191047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Pojęcie uczenia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Czym jest uczenie maszynowe?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Systemy regułowe vs uczenie maszynowe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Historia uczenia maszynowego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Sieci Neuronowe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Historia Sieci Neuronowych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Teoria Informacji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Attention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Embedding</a:t>
            </a:r>
            <a:endParaRPr/>
          </a:p>
        </p:txBody>
      </p:sp>
      <p:pic>
        <p:nvPicPr>
          <p:cNvPr id="264" name="Google Shape;26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8620" y="2695500"/>
            <a:ext cx="5595379" cy="24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3600"/>
              <a:t>Proponowane tematy AI</a:t>
            </a:r>
            <a:endParaRPr sz="3600"/>
          </a:p>
        </p:txBody>
      </p:sp>
      <p:sp>
        <p:nvSpPr>
          <p:cNvPr id="270" name="Google Shape;270;p33"/>
          <p:cNvSpPr txBox="1"/>
          <p:nvPr>
            <p:ph idx="1" type="body"/>
          </p:nvPr>
        </p:nvSpPr>
        <p:spPr>
          <a:xfrm>
            <a:off x="290750" y="19773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Przegląd narzędzi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Przegląd sieci neuronowych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Czym jest Data Science?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Ciekawe zastosowania uczenia maszynowego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Solved &gt; Above Human Level &gt; Human Level &gt; Basic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strong AI vs week AI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co jest nie tak z testem Turinga?</a:t>
            </a:r>
            <a:endParaRPr/>
          </a:p>
        </p:txBody>
      </p:sp>
      <p:pic>
        <p:nvPicPr>
          <p:cNvPr id="271" name="Google Shape;2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4525" y="1594100"/>
            <a:ext cx="4502675" cy="253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+"/>
            </a:pPr>
            <a:r>
              <a:rPr lang="pl" sz="3600"/>
              <a:t>po co</a:t>
            </a:r>
            <a:endParaRPr sz="3600"/>
          </a:p>
        </p:txBody>
      </p:sp>
      <p:sp>
        <p:nvSpPr>
          <p:cNvPr id="277" name="Google Shape;277;p3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Integracja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l"/>
              <a:t>Dobra rzecz do CV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l"/>
              <a:t>Szerzenie wiedzy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l"/>
              <a:t>Może jakieś benefity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l"/>
              <a:t>Może sprowadzimy ciekawych ludzi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l"/>
              <a:t>Chwała i Splendor</a:t>
            </a:r>
            <a:endParaRPr/>
          </a:p>
        </p:txBody>
      </p:sp>
      <p:pic>
        <p:nvPicPr>
          <p:cNvPr id="278" name="Google Shape;27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225" y="615325"/>
            <a:ext cx="4079625" cy="308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/>
          <p:nvPr>
            <p:ph type="title"/>
          </p:nvPr>
        </p:nvSpPr>
        <p:spPr>
          <a:xfrm>
            <a:off x="311700" y="451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3600"/>
              <a:t>Reguły koła</a:t>
            </a:r>
            <a:endParaRPr sz="3600"/>
          </a:p>
        </p:txBody>
      </p:sp>
      <p:sp>
        <p:nvSpPr>
          <p:cNvPr id="284" name="Google Shape;284;p3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Kto jest z Kogni po pierwszym roku i poprowadzi co najmniej dwa spotkania, to jest współzałożycielem.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Spotkania co tydzień.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n osób z największą liczbą poprowadzonych spotkań kieruje kołem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Trzeba ustalić 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Każda opinia jest warta rozpatrzenia.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Prowadzący spotkanie ma przygotowany plan  tydzień wcześniej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Ustalić termin koła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Slajdy po angielsku?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/>
          <p:nvPr>
            <p:ph type="title"/>
          </p:nvPr>
        </p:nvSpPr>
        <p:spPr>
          <a:xfrm>
            <a:off x="224750" y="1970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l" sz="4800">
                <a:solidFill>
                  <a:schemeClr val="dk2"/>
                </a:solidFill>
              </a:rPr>
              <a:t>Jakieś inne zasady?</a:t>
            </a:r>
            <a:endParaRPr b="1" sz="4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/>
          <p:nvPr>
            <p:ph type="title"/>
          </p:nvPr>
        </p:nvSpPr>
        <p:spPr>
          <a:xfrm>
            <a:off x="819150" y="1454250"/>
            <a:ext cx="7505700" cy="18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9600"/>
              <a:t>Dziękuje :)</a:t>
            </a:r>
            <a:endParaRPr sz="9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ctrTitle"/>
          </p:nvPr>
        </p:nvSpPr>
        <p:spPr>
          <a:xfrm>
            <a:off x="124425" y="296450"/>
            <a:ext cx="8520600" cy="9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No to po co?</a:t>
            </a:r>
            <a:endParaRPr/>
          </a:p>
        </p:txBody>
      </p:sp>
      <p:sp>
        <p:nvSpPr>
          <p:cNvPr id="142" name="Google Shape;142;p15"/>
          <p:cNvSpPr txBox="1"/>
          <p:nvPr>
            <p:ph idx="1" type="subTitle"/>
          </p:nvPr>
        </p:nvSpPr>
        <p:spPr>
          <a:xfrm>
            <a:off x="371875" y="1349250"/>
            <a:ext cx="8520600" cy="31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/>
              <a:t>Na tym kole chciałbym zobaczyć jak dwa kierunki (AI I NS) się przenikają.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2400"/>
              <a:t>Charakter koła ma polegać na zasadzie spotkania ze znajomymi, którzy chcą pogadać o rzeczach których się ostatnio dowiedzieli, pozostając w tematyce koła.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type="ctrTitle"/>
          </p:nvPr>
        </p:nvSpPr>
        <p:spPr>
          <a:xfrm>
            <a:off x="351825" y="1172625"/>
            <a:ext cx="8520600" cy="8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Nie znaczy to, że nie będzie formalnie.</a:t>
            </a:r>
            <a:endParaRPr/>
          </a:p>
        </p:txBody>
      </p:sp>
      <p:sp>
        <p:nvSpPr>
          <p:cNvPr id="148" name="Google Shape;148;p16"/>
          <p:cNvSpPr txBox="1"/>
          <p:nvPr>
            <p:ph idx="1" type="subTitle"/>
          </p:nvPr>
        </p:nvSpPr>
        <p:spPr>
          <a:xfrm>
            <a:off x="5195125" y="2270750"/>
            <a:ext cx="4223100" cy="14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/>
              <a:t>W razie niedosytu jednak, odsyłam do powyższych kół, które na pewno nie mniej rzetelnie podchodzą do tematów.</a:t>
            </a:r>
            <a:endParaRPr sz="2400"/>
          </a:p>
        </p:txBody>
      </p:sp>
      <p:pic>
        <p:nvPicPr>
          <p:cNvPr id="149" name="Google Shape;14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650" y="2207225"/>
            <a:ext cx="4858650" cy="273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 txBox="1"/>
          <p:nvPr>
            <p:ph type="title"/>
          </p:nvPr>
        </p:nvSpPr>
        <p:spPr>
          <a:xfrm>
            <a:off x="819150" y="2195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3600"/>
              <a:t>Czym jest NS</a:t>
            </a:r>
            <a:endParaRPr sz="3600"/>
          </a:p>
        </p:txBody>
      </p:sp>
      <p:sp>
        <p:nvSpPr>
          <p:cNvPr id="155" name="Google Shape;155;p17"/>
          <p:cNvSpPr txBox="1"/>
          <p:nvPr>
            <p:ph idx="1" type="body"/>
          </p:nvPr>
        </p:nvSpPr>
        <p:spPr>
          <a:xfrm>
            <a:off x="311700" y="942625"/>
            <a:ext cx="8520600" cy="29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/>
              <a:t>NeuroScience (NeuroNauka) -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l" sz="1800"/>
              <a:t>kolektyw nauk, zajmujący się badaniem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l" sz="1800"/>
              <a:t>OUN(ośrodkowy układ nerwowy)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l" sz="1800"/>
              <a:t>(biofizjologia, biochemia, informatyka,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l" sz="1800"/>
              <a:t> psychologia, biofizyka, ...)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7025" y="1371150"/>
            <a:ext cx="4956975" cy="377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 txBox="1"/>
          <p:nvPr>
            <p:ph type="title"/>
          </p:nvPr>
        </p:nvSpPr>
        <p:spPr>
          <a:xfrm>
            <a:off x="745575" y="17887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6000"/>
              <a:t>Po co takie coś</a:t>
            </a:r>
            <a:r>
              <a:rPr lang="pl" sz="6000"/>
              <a:t>?!</a:t>
            </a:r>
            <a:br>
              <a:rPr lang="pl" sz="6000"/>
            </a:br>
            <a:endParaRPr sz="6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/>
          <p:nvPr>
            <p:ph type="title"/>
          </p:nvPr>
        </p:nvSpPr>
        <p:spPr>
          <a:xfrm>
            <a:off x="311700" y="297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3600"/>
              <a:t>Jak działa mózg?</a:t>
            </a:r>
            <a:endParaRPr sz="3600"/>
          </a:p>
        </p:txBody>
      </p:sp>
      <p:sp>
        <p:nvSpPr>
          <p:cNvPr id="167" name="Google Shape;167;p1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28475"/>
            <a:ext cx="2472425" cy="221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5424" y="1011025"/>
            <a:ext cx="6168576" cy="413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/>
          <p:nvPr>
            <p:ph type="title"/>
          </p:nvPr>
        </p:nvSpPr>
        <p:spPr>
          <a:xfrm>
            <a:off x="311700" y="150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l" sz="2500">
                <a:solidFill>
                  <a:schemeClr val="dk2"/>
                </a:solidFill>
              </a:rPr>
              <a:t>Budowa</a:t>
            </a:r>
            <a:r>
              <a:rPr b="1" lang="pl" sz="2500">
                <a:solidFill>
                  <a:schemeClr val="dk2"/>
                </a:solidFill>
              </a:rPr>
              <a:t> chemicznych tworów pozwalających nam się zachowywać i poznawać świat</a:t>
            </a:r>
            <a:endParaRPr b="1" sz="2500"/>
          </a:p>
        </p:txBody>
      </p:sp>
      <p:sp>
        <p:nvSpPr>
          <p:cNvPr id="175" name="Google Shape;175;p2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2850" y="1065525"/>
            <a:ext cx="4077975" cy="407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625" y="1990713"/>
            <a:ext cx="476250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/>
          <p:nvPr>
            <p:ph type="title"/>
          </p:nvPr>
        </p:nvSpPr>
        <p:spPr>
          <a:xfrm>
            <a:off x="819150" y="4379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Łączenie się struktur mózgowia</a:t>
            </a:r>
            <a:endParaRPr/>
          </a:p>
        </p:txBody>
      </p:sp>
      <p:sp>
        <p:nvSpPr>
          <p:cNvPr id="183" name="Google Shape;183;p2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0" y="1333500"/>
            <a:ext cx="38100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25" y="1554400"/>
            <a:ext cx="5619900" cy="28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